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3582" autoAdjust="0"/>
  </p:normalViewPr>
  <p:slideViewPr>
    <p:cSldViewPr snapToGrid="0">
      <p:cViewPr varScale="1">
        <p:scale>
          <a:sx n="60" d="100"/>
          <a:sy n="60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4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3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8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10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5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0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8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77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6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7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0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3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37C921-569E-4FF0-AB9E-D1B5B098303B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3DA8-6CF8-4BDF-AF33-B29DBF4A5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1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Z5ewswHtAbjDe7NMA" TargetMode="External"/><Relationship Id="rId2" Type="http://schemas.openxmlformats.org/officeDocument/2006/relationships/hyperlink" Target="https://forms.gle/RdTT5oRH8kn3gnpU9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s://youtu.be/bY5AXBxXli8" TargetMode="External"/><Relationship Id="rId4" Type="http://schemas.openxmlformats.org/officeDocument/2006/relationships/hyperlink" Target="https://youtu.be/pWUHM93Ine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zaweb.com/sr/" TargetMode="External"/><Relationship Id="rId3" Type="http://schemas.openxmlformats.org/officeDocument/2006/relationships/hyperlink" Target="https://genial.ly/" TargetMode="External"/><Relationship Id="rId7" Type="http://schemas.openxmlformats.org/officeDocument/2006/relationships/hyperlink" Target="https://www.jigsawplanet.com/" TargetMode="External"/><Relationship Id="rId2" Type="http://schemas.openxmlformats.org/officeDocument/2006/relationships/hyperlink" Target="https://www.remove.bg/uploa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earningapps.org/" TargetMode="External"/><Relationship Id="rId11" Type="http://schemas.openxmlformats.org/officeDocument/2006/relationships/hyperlink" Target="https://obsproject.com/download" TargetMode="External"/><Relationship Id="rId5" Type="http://schemas.openxmlformats.org/officeDocument/2006/relationships/hyperlink" Target="https://app.biteable.com/" TargetMode="External"/><Relationship Id="rId10" Type="http://schemas.openxmlformats.org/officeDocument/2006/relationships/hyperlink" Target="https://shotcut.org/download/" TargetMode="External"/><Relationship Id="rId4" Type="http://schemas.openxmlformats.org/officeDocument/2006/relationships/hyperlink" Target="https://www.pixton.com/" TargetMode="External"/><Relationship Id="rId9" Type="http://schemas.openxmlformats.org/officeDocument/2006/relationships/hyperlink" Target="https://www.canva.com/sr_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09272" y="1550453"/>
            <a:ext cx="9263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Bahnschrift SemiBold SemiConden" panose="020B0502040204020203" pitchFamily="34" charset="0"/>
              </a:rPr>
              <a:t>Основна школа ’’Иво Андрић’’ Ниш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Наставни предмет: Географија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Разред и одељење: </a:t>
            </a:r>
            <a:r>
              <a:rPr lang="sr-Latn-RS" dirty="0" smtClean="0">
                <a:latin typeface="Bahnschrift SemiBold SemiConden" panose="020B0502040204020203" pitchFamily="34" charset="0"/>
              </a:rPr>
              <a:t>V-1,2,3,4</a:t>
            </a:r>
            <a:r>
              <a:rPr lang="sr-Cyrl-BA" dirty="0" smtClean="0">
                <a:latin typeface="Bahnschrift SemiBold SemiConden" panose="020B0502040204020203" pitchFamily="34" charset="0"/>
              </a:rPr>
              <a:t>,5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Наставник : Ненад јанковић</a:t>
            </a:r>
          </a:p>
          <a:p>
            <a:r>
              <a:rPr lang="sr-Cyrl-BA" dirty="0" smtClean="0">
                <a:latin typeface="Bahnschrift SemiBold SemiConden" panose="020B0502040204020203" pitchFamily="34" charset="0"/>
              </a:rPr>
              <a:t>Датум 30.5.2020                                                     редни број часа</a:t>
            </a:r>
            <a:endParaRPr lang="en-US" dirty="0">
              <a:latin typeface="Bahnschrift SemiBold SemiConden" panose="020B0502040204020203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706816"/>
              </p:ext>
            </p:extLst>
          </p:nvPr>
        </p:nvGraphicFramePr>
        <p:xfrm>
          <a:off x="989350" y="3027781"/>
          <a:ext cx="9383843" cy="275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623"/>
                <a:gridCol w="728522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Наставна тема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Клима, Хидросфера, Биосфера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Наставна јединица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Човек и клима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Хидросфера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Кретања морске воде и њене особине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Воде на копну - реке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Језера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Човек и вода, заштита воде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Bahnschrift SemiBold SemiConden" panose="020B0502040204020203" pitchFamily="34" charset="0"/>
                        </a:rPr>
                        <a:t>Биосфера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Тип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обрада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89930" y="534790"/>
            <a:ext cx="51995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dirty="0" smtClean="0">
                <a:latin typeface="Bahnschrift SemiBold SemiConden" panose="020B0502040204020203" pitchFamily="34" charset="0"/>
              </a:rPr>
              <a:t>Припрема за час</a:t>
            </a:r>
            <a:endParaRPr lang="en-US" sz="30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4047"/>
              </p:ext>
            </p:extLst>
          </p:nvPr>
        </p:nvGraphicFramePr>
        <p:xfrm>
          <a:off x="413061" y="838687"/>
          <a:ext cx="2929746" cy="4232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46"/>
              </a:tblGrid>
              <a:tr h="4232032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Задаци часа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57345"/>
              </p:ext>
            </p:extLst>
          </p:nvPr>
        </p:nvGraphicFramePr>
        <p:xfrm>
          <a:off x="3342807" y="838687"/>
          <a:ext cx="8529402" cy="1682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8321122"/>
              </a:tblGrid>
              <a:tr h="1520188">
                <a:tc>
                  <a:txBody>
                    <a:bodyPr/>
                    <a:lstStyle/>
                    <a:p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-Стицање знања о положају и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природним и друштвеним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одликама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Европе;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-Стицање знања о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клими, хидросфери (рекама,језерима),биосфери;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-Развијање способности логичког закључивања у циљу повезивања новог знања са претходно стеченим  знањем </a:t>
                      </a:r>
                      <a:endParaRPr lang="sr-Cyrl-CS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   развијању ставова о превентиви, заштити и унапређивању животне средине;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696886"/>
              </p:ext>
            </p:extLst>
          </p:nvPr>
        </p:nvGraphicFramePr>
        <p:xfrm>
          <a:off x="3342807" y="2535811"/>
          <a:ext cx="8529402" cy="1262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8321122"/>
              </a:tblGrid>
              <a:tr h="1262273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разумеју потребу очувања и заштите атмосфере;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се оспособе за коришћење географске литературе, Интернета и различитог илустративног материјала у сврху лакшег савлађивања наставног градива;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 развијају способности за активно стицање и примену знања из географије кроз самостално учење и истраживање;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116335"/>
              </p:ext>
            </p:extLst>
          </p:nvPr>
        </p:nvGraphicFramePr>
        <p:xfrm>
          <a:off x="3342807" y="3812712"/>
          <a:ext cx="8529402" cy="1258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8321122"/>
              </a:tblGrid>
              <a:tr h="125800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-Подстицање радозналости и интересовања ученика за проучавање области природних наука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-Развијање позитивног односа према природи.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-Развијање</a:t>
                      </a: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јачање мотивацију за учење предмета географије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-Развијање самопоуздања за самостални рад, међусобну сарадњу и тимски рад код ученика.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7395"/>
              </p:ext>
            </p:extLst>
          </p:nvPr>
        </p:nvGraphicFramePr>
        <p:xfrm>
          <a:off x="413061" y="5085347"/>
          <a:ext cx="11459148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718"/>
                <a:gridCol w="9183430"/>
              </a:tblGrid>
              <a:tr h="1042737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Кључне речи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600" dirty="0" smtClean="0">
                          <a:latin typeface="Bahnschrift SemiBold SemiConden" panose="020B0502040204020203" pitchFamily="34" charset="0"/>
                        </a:rPr>
                        <a:t>Глобално</a:t>
                      </a:r>
                      <a:r>
                        <a:rPr lang="sr-Cyrl-BA" sz="1600" baseline="0" dirty="0" smtClean="0">
                          <a:latin typeface="Bahnschrift SemiBold SemiConden" panose="020B0502040204020203" pitchFamily="34" charset="0"/>
                        </a:rPr>
                        <a:t> загревање, ефекат стаклене баште, озонске рупе, киселе кише, хидросфера, океани, мора, заливи, мореузи, салинитет, температура воде, провидност, боја морске воде, таласи, морске струје, плима и осека, површинске воде, подземне воде, издан, водоток, извор, ушће, река, речни систем, речна мрежа, речни слив, језера, језерски басен, природно, вештачко језеро,  поплава, бујица, биосфера, биотички, абиотички фактори,</a:t>
                      </a:r>
                      <a:endParaRPr lang="en-US" sz="1600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36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35679"/>
              </p:ext>
            </p:extLst>
          </p:nvPr>
        </p:nvGraphicFramePr>
        <p:xfrm>
          <a:off x="353100" y="373067"/>
          <a:ext cx="114591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46"/>
                <a:gridCol w="852940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Облици рада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фронтални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130344"/>
              </p:ext>
            </p:extLst>
          </p:nvPr>
        </p:nvGraphicFramePr>
        <p:xfrm>
          <a:off x="353100" y="768556"/>
          <a:ext cx="11459148" cy="1020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4756"/>
                <a:gridCol w="8544392"/>
              </a:tblGrid>
              <a:tr h="1020922">
                <a:tc>
                  <a:txBody>
                    <a:bodyPr/>
                    <a:lstStyle/>
                    <a:p>
                      <a:pPr algn="ctr"/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Наставне методе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илустративна метода (нема карта, фотографије), демонстративна метода    (видео презентација), практичан рад (радни материјал за ученике), метода разговора (дијалошка,</a:t>
                      </a:r>
                      <a:r>
                        <a:rPr lang="sr-Cyrl-C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преко порука и онлине видео апликација зум,вибер..</a:t>
                      </a: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61464"/>
              </p:ext>
            </p:extLst>
          </p:nvPr>
        </p:nvGraphicFramePr>
        <p:xfrm>
          <a:off x="353100" y="1754550"/>
          <a:ext cx="11459148" cy="37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46"/>
                <a:gridCol w="8529402"/>
              </a:tblGrid>
              <a:tr h="3747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рада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од куће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073277"/>
              </p:ext>
            </p:extLst>
          </p:nvPr>
        </p:nvGraphicFramePr>
        <p:xfrm>
          <a:off x="353100" y="2147019"/>
          <a:ext cx="1145914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9746"/>
                <a:gridCol w="8529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Наставна средства и потребан материјал 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географски атлас, неме карте, ИКТ(презентација), фотографије, нема карта,</a:t>
                      </a:r>
                      <a:r>
                        <a:rPr lang="sr-Cyrl-CS" sz="1800" kern="12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бибер, инстаграм, јутјуб,</a:t>
                      </a:r>
                    </a:p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илустрације, интернет</a:t>
                      </a:r>
                      <a:r>
                        <a:rPr lang="sr-Cyrl-C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у</a:t>
                      </a:r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џбеник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10178"/>
              </p:ext>
            </p:extLst>
          </p:nvPr>
        </p:nvGraphicFramePr>
        <p:xfrm>
          <a:off x="353100" y="5276490"/>
          <a:ext cx="11459148" cy="130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1303903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Активности ученика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</a:rPr>
                        <a:t>-    Размењује мишљење са другим учеником/ученицима;</a:t>
                      </a:r>
                      <a:endParaRPr lang="sr-Cyrl-BA" sz="16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</a:rPr>
                        <a:t>Анализира и закључује</a:t>
                      </a: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BA" sz="1600" dirty="0" smtClean="0">
                          <a:effectLst/>
                          <a:latin typeface="Bahnschrift SemiBold SemiConden" panose="020B0502040204020203" pitchFamily="34" charset="0"/>
                        </a:rPr>
                        <a:t>Поставља питања у поруци</a:t>
                      </a:r>
                      <a:r>
                        <a:rPr lang="sr-Cyrl-BA" sz="16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и одговара на питања која је задао наставник</a:t>
                      </a:r>
                    </a:p>
                    <a:p>
                      <a:pPr marL="7429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</a:rPr>
                        <a:t>Попуњава гугл упитник </a:t>
                      </a:r>
                      <a:endParaRPr lang="sr-Cyrl-CS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35452"/>
              </p:ext>
            </p:extLst>
          </p:nvPr>
        </p:nvGraphicFramePr>
        <p:xfrm>
          <a:off x="353100" y="3061419"/>
          <a:ext cx="11459148" cy="2243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2145471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effectLst/>
                          <a:latin typeface="Bahnschrift SemiBold SemiConden" panose="020B0502040204020203" pitchFamily="34" charset="0"/>
                        </a:rPr>
                        <a:t>Активности наставника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-Истиче циљ часа у презентацији;</a:t>
                      </a:r>
                      <a:endParaRPr lang="en-US" sz="1600" dirty="0" smtClean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Презентује </a:t>
                      </a:r>
                      <a:r>
                        <a:rPr lang="sr-Cyrl-CS" sz="16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наставне садржаје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-Подстиче ученике да постављају питања, да закључују и повезују појмове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-Помаже ученицима којима је потребна помоћ у раду; 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-Похваљује ученике. 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Процењује рад ученика (ниво остварености образовних постигнућа)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Давање повратне информације ученицима о њиховом раду.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-Процењује оствареност циљева часа.</a:t>
                      </a:r>
                      <a:endParaRPr lang="en-US" sz="16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2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45116"/>
              </p:ext>
            </p:extLst>
          </p:nvPr>
        </p:nvGraphicFramePr>
        <p:xfrm>
          <a:off x="348891" y="212254"/>
          <a:ext cx="11459148" cy="5306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9726"/>
                <a:gridCol w="8499422"/>
              </a:tblGrid>
              <a:tr h="5306230">
                <a:tc>
                  <a:txBody>
                    <a:bodyPr/>
                    <a:lstStyle/>
                    <a:p>
                      <a:pPr algn="ctr"/>
                      <a:endParaRPr lang="sr-Cyrl-CS" sz="1800" kern="1200" dirty="0" smtClean="0">
                        <a:effectLst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sr-Cyrl-C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Очекивани резултати часа – исходи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Ученик: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Bahnschrift SemiBold SemiConden" panose="020B05020402040202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аводи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примере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утицаја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човека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загађење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атмосфере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предвиђа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последице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таквог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понашања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аводи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примере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о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утицају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атмосферских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непогода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човека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екстремне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температуре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падавине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град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гром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олуја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у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очава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разликује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географској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карти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океане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већа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мора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заливе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мореузе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опише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својства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морске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воде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п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омоћу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карте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прави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разлику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између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речне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мреже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речног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слива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опише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елементе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реке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извор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ушће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различити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падови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речном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току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р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азликује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типове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језерских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басена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према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начину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постанка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узроке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настанка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поплава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бујица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објасни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последице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њиховог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дејства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поступке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које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ће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предузети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време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поплаве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након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ње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примере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утицаја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човека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загађивање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вода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предвиђа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последице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таквог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понашања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п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омоћу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карте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повеже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климатске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услове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распрострањеношћу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живог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света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Земљи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п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омоћу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карте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природне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зонеи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карактеристичан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живи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свет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у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њима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о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пише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утицај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човека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изумирање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одређених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биљних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животињских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врста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lvl="0"/>
                      <a:r>
                        <a:rPr lang="sr-Cyrl-BA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Зна да н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аведе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примере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заштиту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живог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света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Земљи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85458"/>
              </p:ext>
            </p:extLst>
          </p:nvPr>
        </p:nvGraphicFramePr>
        <p:xfrm>
          <a:off x="348891" y="5518484"/>
          <a:ext cx="1145914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25"/>
                <a:gridCol w="84873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kern="1200" dirty="0" smtClean="0">
                          <a:solidFill>
                            <a:schemeClr val="lt1"/>
                          </a:solidFill>
                          <a:effectLst/>
                          <a:latin typeface="Bahnschrift SemiBold SemiConden" panose="020B0502040204020203" pitchFamily="34" charset="0"/>
                          <a:ea typeface="+mn-ea"/>
                          <a:cs typeface="+mn-cs"/>
                        </a:rPr>
                        <a:t>Корелација наставних садржаја и развијање међуредметних компетенција ученика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Биологија( биљни и животињски свет), информатика(ИКТ, мултимедији, интернет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sr-Cyrl-CS" sz="18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претходно градиво из 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природе и друштва </a:t>
                      </a:r>
                      <a:r>
                        <a:rPr lang="sr-Cyrl-CS" sz="1800" dirty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sr-Cyrl-CS" sz="18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4</a:t>
                      </a:r>
                      <a:r>
                        <a:rPr lang="sr-Cyrl-CS" sz="180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разред,</a:t>
                      </a:r>
                      <a:r>
                        <a:rPr lang="sr-Cyrl-CS" sz="1800" baseline="0" dirty="0" smtClean="0">
                          <a:effectLst/>
                          <a:latin typeface="Bahnschrift SemiBold SemiConden" panose="020B05020402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грађанско васпитање ( заштита животне средине)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13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499527"/>
              </p:ext>
            </p:extLst>
          </p:nvPr>
        </p:nvGraphicFramePr>
        <p:xfrm>
          <a:off x="477228" y="218968"/>
          <a:ext cx="11459148" cy="3470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3909"/>
                <a:gridCol w="8455239"/>
              </a:tblGrid>
              <a:tr h="2203390">
                <a:tc>
                  <a:txBody>
                    <a:bodyPr/>
                    <a:lstStyle/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endParaRPr lang="sr-Cyrl-BA" dirty="0" smtClean="0">
                        <a:latin typeface="Bahnschrift SemiBold SemiConden" panose="020B0502040204020203" pitchFamily="34" charset="0"/>
                      </a:endParaRPr>
                    </a:p>
                    <a:p>
                      <a:pPr algn="ctr"/>
                      <a:r>
                        <a:rPr lang="sr-Cyrl-BA" dirty="0" smtClean="0">
                          <a:latin typeface="Bahnschrift SemiBold SemiConden" panose="020B0502040204020203" pitchFamily="34" charset="0"/>
                        </a:rPr>
                        <a:t>Коришћена</a:t>
                      </a:r>
                      <a:r>
                        <a:rPr lang="sr-Cyrl-BA" baseline="0" dirty="0" smtClean="0">
                          <a:latin typeface="Bahnschrift SemiBold SemiConden" panose="020B0502040204020203" pitchFamily="34" charset="0"/>
                        </a:rPr>
                        <a:t> литература</a:t>
                      </a:r>
                      <a:endParaRPr lang="en-US" dirty="0">
                        <a:latin typeface="Bahnschrift SemiBold SemiConden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-Правилник о наставном програму за </a:t>
                      </a: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5 </a:t>
                      </a: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разред основног образовања и васпитања (''СЛУЖБЕНИ гласник РС- Просветни гласник'', бр.6/2009, 3/2011, 8/2013)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-Правилник о стандардима квалитета рада установе ( ''Службени гласник РС – Просветни гласник'', број 14/2018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>
                          <a:effectLst/>
                          <a:latin typeface="Bahnschrift SemiBold SemiConden" panose="020B0502040204020203" pitchFamily="34" charset="0"/>
                        </a:rPr>
                        <a:t>-Образовни стандарди за крај обавезног образовања за наставни предмет географија, Министарство просвете Р Србије, завод за вредновање квалитета образовања и васпитања, Београд, 2010</a:t>
                      </a: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BA" sz="1800" dirty="0" smtClean="0">
                        <a:effectLst/>
                        <a:latin typeface="Bahnschrift SemiBold SemiConden" panose="020B0502040204020203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BA" sz="1800" dirty="0" smtClean="0">
                          <a:effectLst/>
                          <a:latin typeface="Bahnschrift SemiBold SemiConden" panose="020B0502040204020203" pitchFamily="34" charset="0"/>
                        </a:rPr>
                        <a:t>- Винко Ковачевић,</a:t>
                      </a:r>
                      <a:r>
                        <a:rPr lang="sr-Cyrl-BA" sz="1800" baseline="0" dirty="0" smtClean="0">
                          <a:effectLst/>
                          <a:latin typeface="Bahnschrift SemiBold SemiConden" panose="020B0502040204020203" pitchFamily="34" charset="0"/>
                        </a:rPr>
                        <a:t> Сања Топаловић– Географија за 5. разред основне школе, Клет 2018</a:t>
                      </a:r>
                      <a:endParaRPr lang="en-US" sz="1800" dirty="0">
                        <a:effectLst/>
                        <a:latin typeface="Bahnschrift SemiBold SemiConden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99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48" y="304800"/>
            <a:ext cx="59167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Додатни материјал :</a:t>
            </a:r>
          </a:p>
          <a:p>
            <a:endParaRPr lang="sr-Cyrl-BA" sz="2200" dirty="0">
              <a:latin typeface="Bahnschrift SemiBold SemiConden" panose="020B0502040204020203" pitchFamily="34" charset="0"/>
            </a:endParaRPr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Линк гугл упитника током ванредног стања:</a:t>
            </a:r>
          </a:p>
          <a:p>
            <a:endParaRPr lang="sr-Cyrl-BA" sz="2200" dirty="0">
              <a:latin typeface="Bahnschrift SemiBold SemiConden" panose="020B0502040204020203" pitchFamily="34" charset="0"/>
            </a:endParaRPr>
          </a:p>
          <a:p>
            <a:r>
              <a:rPr lang="en-US" sz="2200" dirty="0">
                <a:latin typeface="Bahnschrift SemiBold SemiConden" panose="020B0502040204020203" pitchFamily="34" charset="0"/>
                <a:hlinkClick r:id="rId2"/>
              </a:rPr>
              <a:t>https://</a:t>
            </a:r>
            <a:r>
              <a:rPr lang="en-US" sz="2200" dirty="0" smtClean="0">
                <a:latin typeface="Bahnschrift SemiBold SemiConden" panose="020B0502040204020203" pitchFamily="34" charset="0"/>
                <a:hlinkClick r:id="rId2"/>
              </a:rPr>
              <a:t>forms.gle/RdTT5oRH8kn3gnpU9</a:t>
            </a:r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en-US" sz="2200" dirty="0">
              <a:latin typeface="Bahnschrift SemiBold SemiConden" panose="020B0502040204020203" pitchFamily="34" charset="0"/>
            </a:endParaRPr>
          </a:p>
          <a:p>
            <a:r>
              <a:rPr lang="en-US" sz="2200" dirty="0">
                <a:latin typeface="Bahnschrift SemiBold SemiConden" panose="020B0502040204020203" pitchFamily="34" charset="0"/>
                <a:hlinkClick r:id="rId3"/>
              </a:rPr>
              <a:t>https://</a:t>
            </a:r>
            <a:r>
              <a:rPr lang="en-US" sz="2200" dirty="0" smtClean="0">
                <a:latin typeface="Bahnschrift SemiBold SemiConden" panose="020B0502040204020203" pitchFamily="34" charset="0"/>
                <a:hlinkClick r:id="rId3"/>
              </a:rPr>
              <a:t>forms.gle/Z5ewswHtAbjDe7NMA</a:t>
            </a:r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sr-Cyrl-BA" sz="2200" dirty="0">
              <a:latin typeface="Bahnschrift SemiBold SemiConden" panose="020B0502040204020203" pitchFamily="34" charset="0"/>
            </a:endParaRPr>
          </a:p>
          <a:p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r>
              <a:rPr lang="sr-Cyrl-BA" sz="2200" dirty="0" smtClean="0">
                <a:latin typeface="Bahnschrift SemiBold SemiConden" panose="020B0502040204020203" pitchFamily="34" charset="0"/>
              </a:rPr>
              <a:t>Јутјуб кратки клипови:</a:t>
            </a:r>
          </a:p>
          <a:p>
            <a:endParaRPr lang="sr-Cyrl-BA" sz="2200" dirty="0">
              <a:latin typeface="Bahnschrift SemiBold SemiConden" panose="020B0502040204020203" pitchFamily="34" charset="0"/>
            </a:endParaRPr>
          </a:p>
          <a:p>
            <a:r>
              <a:rPr lang="en-US" sz="2200" dirty="0">
                <a:latin typeface="Bahnschrift SemiBold SemiConden" panose="020B0502040204020203" pitchFamily="34" charset="0"/>
                <a:hlinkClick r:id="rId4"/>
              </a:rPr>
              <a:t>https://</a:t>
            </a:r>
            <a:r>
              <a:rPr lang="en-US" sz="2200" dirty="0" smtClean="0">
                <a:latin typeface="Bahnschrift SemiBold SemiConden" panose="020B0502040204020203" pitchFamily="34" charset="0"/>
                <a:hlinkClick r:id="rId4"/>
              </a:rPr>
              <a:t>youtu.be/pWUHM93IneA</a:t>
            </a:r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en-US" sz="2200" dirty="0">
              <a:latin typeface="Bahnschrift SemiBold SemiConden" panose="020B0502040204020203" pitchFamily="34" charset="0"/>
            </a:endParaRPr>
          </a:p>
          <a:p>
            <a:r>
              <a:rPr lang="en-US" sz="2200" dirty="0">
                <a:latin typeface="Bahnschrift SemiBold SemiConden" panose="020B0502040204020203" pitchFamily="34" charset="0"/>
                <a:hlinkClick r:id="rId5"/>
              </a:rPr>
              <a:t>https://</a:t>
            </a:r>
            <a:r>
              <a:rPr lang="en-US" sz="2200" dirty="0" smtClean="0">
                <a:latin typeface="Bahnschrift SemiBold SemiConden" panose="020B0502040204020203" pitchFamily="34" charset="0"/>
                <a:hlinkClick r:id="rId5"/>
              </a:rPr>
              <a:t>youtu.be/bY5AXBxXli8</a:t>
            </a:r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endParaRPr lang="sr-Cyrl-BA" sz="2200" dirty="0" smtClean="0">
              <a:latin typeface="Bahnschrift SemiBold SemiConden" panose="020B0502040204020203" pitchFamily="34" charset="0"/>
            </a:endParaRPr>
          </a:p>
          <a:p>
            <a:r>
              <a:rPr lang="sr-Cyrl-BA" dirty="0" smtClean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" b="11635"/>
          <a:stretch/>
        </p:blipFill>
        <p:spPr>
          <a:xfrm>
            <a:off x="7000709" y="143436"/>
            <a:ext cx="3336324" cy="58091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3270" y="5952565"/>
            <a:ext cx="5791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Bahnschrift SemiBold SemiConden" panose="020B0502040204020203" pitchFamily="34" charset="0"/>
              </a:rPr>
              <a:t>У циљу бољег информисања и ефикаснијег деловања, сва обавешења су на инстаграм страници</a:t>
            </a:r>
          </a:p>
        </p:txBody>
      </p:sp>
    </p:spTree>
    <p:extLst>
      <p:ext uri="{BB962C8B-B14F-4D97-AF65-F5344CB8AC3E}">
        <p14:creationId xmlns:p14="http://schemas.microsoft.com/office/powerpoint/2010/main" val="770938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446" y="1416423"/>
            <a:ext cx="1143896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dirty="0" smtClean="0">
                <a:latin typeface="Bahnschrift SemiBold SemiConden" panose="020B0502040204020203" pitchFamily="34" charset="0"/>
              </a:rPr>
              <a:t>Линкови, алатке које су ми помогле у раду током ванредног стања :</a:t>
            </a:r>
          </a:p>
          <a:p>
            <a:endParaRPr lang="sr-Cyrl-BA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www.remove.bg/upload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сечење слика и прављење стикера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genial.ly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презентација и квиза</a:t>
            </a:r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://www.pixton.com</a:t>
            </a:r>
            <a:r>
              <a:rPr lang="en-US" dirty="0" smtClean="0">
                <a:hlinkClick r:id="rId4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стрипа и лакшег анимирања ученика</a:t>
            </a:r>
          </a:p>
          <a:p>
            <a:r>
              <a:rPr lang="en-US" dirty="0">
                <a:hlinkClick r:id="rId5"/>
              </a:rPr>
              <a:t>https://app.biteable.com</a:t>
            </a:r>
            <a:r>
              <a:rPr lang="en-US" dirty="0" smtClean="0">
                <a:hlinkClick r:id="rId5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клип-презентација</a:t>
            </a:r>
          </a:p>
          <a:p>
            <a:r>
              <a:rPr lang="en-US" dirty="0">
                <a:hlinkClick r:id="rId6"/>
              </a:rPr>
              <a:t>https://learningapps.org</a:t>
            </a:r>
            <a:r>
              <a:rPr lang="en-US" dirty="0" smtClean="0">
                <a:hlinkClick r:id="rId6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за прављење занимљивих анимација </a:t>
            </a:r>
          </a:p>
          <a:p>
            <a:r>
              <a:rPr lang="en-US" dirty="0">
                <a:hlinkClick r:id="rId7"/>
              </a:rPr>
              <a:t>https://www.jigsawplanet.com</a:t>
            </a:r>
            <a:r>
              <a:rPr lang="en-US" dirty="0" smtClean="0">
                <a:hlinkClick r:id="rId7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линк за забаву и брзо учење појмова уз помоћ слагалица</a:t>
            </a:r>
          </a:p>
          <a:p>
            <a:r>
              <a:rPr lang="en-US" dirty="0">
                <a:hlinkClick r:id="rId8"/>
              </a:rPr>
              <a:t>https://www.mozaweb.com/sr</a:t>
            </a:r>
            <a:r>
              <a:rPr lang="en-US" dirty="0" smtClean="0">
                <a:hlinkClick r:id="rId8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сајт који је у време ванредног стања дао бесплатно коришћење свих 3Д анимација.</a:t>
            </a:r>
          </a:p>
          <a:p>
            <a:r>
              <a:rPr lang="en-US" dirty="0">
                <a:hlinkClick r:id="rId9"/>
              </a:rPr>
              <a:t>https://www.canva.com/sr_rs</a:t>
            </a:r>
            <a:r>
              <a:rPr lang="en-US" dirty="0" smtClean="0">
                <a:hlinkClick r:id="rId9"/>
              </a:rPr>
              <a:t>/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за прављење диплома и похвалница, како би подстакао ђаке да више раде.</a:t>
            </a:r>
            <a:endParaRPr lang="en-US" sz="2200" dirty="0" smtClean="0">
              <a:latin typeface="Bahnschrift SemiBold SemiConden" panose="020B0502040204020203" pitchFamily="34" charset="0"/>
            </a:endParaRPr>
          </a:p>
          <a:p>
            <a:r>
              <a:rPr lang="en-US" dirty="0">
                <a:hlinkClick r:id="rId10"/>
              </a:rPr>
              <a:t>https://shotcut.org/download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 програм за прављење и уређивање клипова</a:t>
            </a:r>
            <a:endParaRPr lang="en-US" dirty="0" smtClean="0"/>
          </a:p>
          <a:p>
            <a:r>
              <a:rPr lang="en-US" dirty="0">
                <a:hlinkClick r:id="rId11"/>
              </a:rPr>
              <a:t>https://</a:t>
            </a:r>
            <a:r>
              <a:rPr lang="en-US" dirty="0" smtClean="0">
                <a:hlinkClick r:id="rId11"/>
              </a:rPr>
              <a:t>obsproject.com/download</a:t>
            </a:r>
            <a:r>
              <a:rPr lang="sr-Cyrl-BA" dirty="0" smtClean="0"/>
              <a:t> </a:t>
            </a:r>
            <a:r>
              <a:rPr lang="sr-Cyrl-BA" sz="2200" dirty="0" smtClean="0">
                <a:latin typeface="Bahnschrift SemiBold SemiConden" panose="020B0502040204020203" pitchFamily="34" charset="0"/>
              </a:rPr>
              <a:t>програм за снимање екрана на рачунару</a:t>
            </a:r>
          </a:p>
          <a:p>
            <a:endParaRPr lang="en-US" sz="22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0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339</TotalTime>
  <Words>917</Words>
  <Application>Microsoft Office PowerPoint</Application>
  <PresentationFormat>Widescreen</PresentationFormat>
  <Paragraphs>138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Bahnschrift SemiBold SemiConden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Nenad Jankovic</dc:creator>
  <cp:lastModifiedBy>Nenad Jankovic</cp:lastModifiedBy>
  <cp:revision>24</cp:revision>
  <dcterms:created xsi:type="dcterms:W3CDTF">2020-05-30T00:19:50Z</dcterms:created>
  <dcterms:modified xsi:type="dcterms:W3CDTF">2020-05-30T18:52:23Z</dcterms:modified>
</cp:coreProperties>
</file>